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5126" autoAdjust="0"/>
  </p:normalViewPr>
  <p:slideViewPr>
    <p:cSldViewPr snapToGrid="0">
      <p:cViewPr varScale="1">
        <p:scale>
          <a:sx n="66" d="100"/>
          <a:sy n="66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00F93E-0C6E-408F-9A04-39AE03284217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A07C2-F203-436A-8711-C726772425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5075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A07C2-F203-436A-8711-C726772425EB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337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A07C2-F203-436A-8711-C726772425EB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0967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A07C2-F203-436A-8711-C726772425EB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7401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A07C2-F203-436A-8711-C726772425EB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0239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A07C2-F203-436A-8711-C726772425EB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1684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3144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9785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6355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7357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7701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8391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6388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6251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1505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0329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5207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9BFD4-6B81-400C-A496-7E49C6AABFD3}" type="datetimeFigureOut">
              <a:rPr lang="pt-BR" smtClean="0"/>
              <a:t>15/08/2021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5C25A-FED1-48D8-A90D-64E1F6548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6873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-1293297"/>
            <a:ext cx="12192000" cy="2387600"/>
          </a:xfrm>
        </p:spPr>
        <p:txBody>
          <a:bodyPr/>
          <a:lstStyle/>
          <a:p>
            <a:r>
              <a:rPr lang="pt-BR" b="1" dirty="0" smtClean="0">
                <a:solidFill>
                  <a:srgbClr val="C00000"/>
                </a:solidFill>
              </a:rPr>
              <a:t>Grupos sanguíneos</a:t>
            </a:r>
            <a:endParaRPr lang="pt-BR" b="1" dirty="0">
              <a:solidFill>
                <a:srgbClr val="C00000"/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491321" y="1337477"/>
            <a:ext cx="53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 smtClean="0">
                <a:solidFill>
                  <a:srgbClr val="002060"/>
                </a:solidFill>
              </a:rPr>
              <a:t>Sistema ABO</a:t>
            </a:r>
            <a:endParaRPr lang="pt-BR" sz="4400" b="1" dirty="0">
              <a:solidFill>
                <a:srgbClr val="002060"/>
              </a:solidFill>
            </a:endParaRPr>
          </a:p>
        </p:txBody>
      </p:sp>
      <p:pic>
        <p:nvPicPr>
          <p:cNvPr id="1026" name="Picture 2" descr="Sistema ABO: tabela, tipos sanguíneos, exercícios - Brasil Escol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447" y="2021472"/>
            <a:ext cx="7200569" cy="3648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 que são hemácias? - Brasil Escol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78" y="1974846"/>
            <a:ext cx="3826988" cy="3826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185738" y="5844495"/>
            <a:ext cx="11858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Em grupos sanguíneos as palavras antígeno e aglutinogênio são utilizadas como sinônimos. O mesmo se aplica as palavras anticorpo e aglutinina.</a:t>
            </a:r>
            <a:endParaRPr lang="pt-BR" sz="2400" dirty="0"/>
          </a:p>
        </p:txBody>
      </p:sp>
      <p:pic>
        <p:nvPicPr>
          <p:cNvPr id="15" name="Áudio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2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776"/>
    </mc:Choice>
    <mc:Fallback xmlns="">
      <p:transition spd="slow" advTm="91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-1293297"/>
            <a:ext cx="12192000" cy="2387600"/>
          </a:xfrm>
        </p:spPr>
        <p:txBody>
          <a:bodyPr/>
          <a:lstStyle/>
          <a:p>
            <a:r>
              <a:rPr lang="pt-BR" b="1" dirty="0" smtClean="0">
                <a:solidFill>
                  <a:srgbClr val="C00000"/>
                </a:solidFill>
              </a:rPr>
              <a:t>Grupos sanguíneos</a:t>
            </a:r>
            <a:endParaRPr lang="pt-BR" b="1" dirty="0">
              <a:solidFill>
                <a:srgbClr val="C00000"/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491320" y="1337477"/>
            <a:ext cx="98536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 smtClean="0">
                <a:solidFill>
                  <a:srgbClr val="002060"/>
                </a:solidFill>
              </a:rPr>
              <a:t>Sistema ABO – Fenótipos e genótipos</a:t>
            </a:r>
            <a:endParaRPr lang="pt-BR" sz="4400" b="1" dirty="0">
              <a:solidFill>
                <a:srgbClr val="002060"/>
              </a:solidFill>
            </a:endParaRPr>
          </a:p>
        </p:txBody>
      </p:sp>
      <p:pic>
        <p:nvPicPr>
          <p:cNvPr id="2052" name="Picture 4" descr="https://i0.wp.com/www.lojaroster.com.br/blog/wp-content/uploads/2019/06/FenotipoABO.jpg?resize=350%2C223&amp;ssl=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793" y="2658423"/>
            <a:ext cx="5295340" cy="3373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Áudio 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16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13"/>
    </mc:Choice>
    <mc:Fallback xmlns="">
      <p:transition spd="slow" advTm="87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-1293297"/>
            <a:ext cx="12192000" cy="2387600"/>
          </a:xfrm>
        </p:spPr>
        <p:txBody>
          <a:bodyPr/>
          <a:lstStyle/>
          <a:p>
            <a:r>
              <a:rPr lang="pt-BR" b="1" dirty="0" smtClean="0">
                <a:solidFill>
                  <a:srgbClr val="C00000"/>
                </a:solidFill>
              </a:rPr>
              <a:t>Grupos sanguíneos</a:t>
            </a:r>
            <a:endParaRPr lang="pt-BR" b="1" dirty="0">
              <a:solidFill>
                <a:srgbClr val="C00000"/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491320" y="1337477"/>
            <a:ext cx="95397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 smtClean="0">
                <a:solidFill>
                  <a:srgbClr val="002060"/>
                </a:solidFill>
              </a:rPr>
              <a:t>Sistema ABO – Transfusão sanguínea</a:t>
            </a:r>
            <a:endParaRPr lang="pt-BR" sz="4400" b="1" dirty="0">
              <a:solidFill>
                <a:srgbClr val="002060"/>
              </a:solidFill>
            </a:endParaRPr>
          </a:p>
        </p:txBody>
      </p:sp>
      <p:pic>
        <p:nvPicPr>
          <p:cNvPr id="3074" name="Picture 2" descr="Sistema ABO - Só Biologi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99" y="2350092"/>
            <a:ext cx="3938754" cy="392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3195911" y="5438415"/>
            <a:ext cx="8297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/>
              <a:t>Doador universal considerando apenas o Sistema ABO</a:t>
            </a:r>
            <a:endParaRPr lang="pt-BR" sz="2800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3191142" y="2619006"/>
            <a:ext cx="8510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/>
              <a:t>Receptor universal considerando apenas o Sistema ABO</a:t>
            </a:r>
            <a:endParaRPr lang="pt-BR" sz="2800" b="1" dirty="0"/>
          </a:p>
        </p:txBody>
      </p:sp>
      <p:pic>
        <p:nvPicPr>
          <p:cNvPr id="18" name="Áudio 1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62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59"/>
    </mc:Choice>
    <mc:Fallback xmlns="">
      <p:transition spd="slow" advTm="325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-1293297"/>
            <a:ext cx="12192000" cy="2387600"/>
          </a:xfrm>
        </p:spPr>
        <p:txBody>
          <a:bodyPr/>
          <a:lstStyle/>
          <a:p>
            <a:r>
              <a:rPr lang="pt-BR" b="1" dirty="0" smtClean="0">
                <a:solidFill>
                  <a:srgbClr val="C00000"/>
                </a:solidFill>
              </a:rPr>
              <a:t>Grupos sanguíneos</a:t>
            </a:r>
            <a:endParaRPr lang="pt-BR" b="1" dirty="0">
              <a:solidFill>
                <a:srgbClr val="C00000"/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491320" y="1337477"/>
            <a:ext cx="95397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 smtClean="0">
                <a:solidFill>
                  <a:srgbClr val="002060"/>
                </a:solidFill>
              </a:rPr>
              <a:t>Sistema Rh – Transfusão sanguínea</a:t>
            </a:r>
            <a:endParaRPr lang="pt-BR" sz="4400" b="1" dirty="0">
              <a:solidFill>
                <a:srgbClr val="002060"/>
              </a:solidFill>
            </a:endParaRPr>
          </a:p>
        </p:txBody>
      </p:sp>
      <p:sp>
        <p:nvSpPr>
          <p:cNvPr id="5" name="AutoShape 4" descr="BIOLOGIA com o professor Léo Santana: Fator RH e Eritroblastose Fet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8" descr="Herança dos grupos sanguíneos - Brasil Escola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598" y="2957513"/>
            <a:ext cx="2500313" cy="2284550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3381652" y="4624016"/>
            <a:ext cx="8297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/>
              <a:t>Doador universal considerando apenas o Sistema Rh</a:t>
            </a:r>
            <a:endParaRPr lang="pt-BR" sz="2800" b="1" dirty="0"/>
          </a:p>
        </p:txBody>
      </p:sp>
      <p:sp>
        <p:nvSpPr>
          <p:cNvPr id="10" name="CaixaDeTexto 9"/>
          <p:cNvSpPr txBox="1"/>
          <p:nvPr/>
        </p:nvSpPr>
        <p:spPr>
          <a:xfrm>
            <a:off x="3291161" y="3176212"/>
            <a:ext cx="8297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/>
              <a:t>Receptor universal considerando apenas o Sistema Rh</a:t>
            </a:r>
            <a:endParaRPr lang="pt-BR" sz="2800" b="1" dirty="0"/>
          </a:p>
        </p:txBody>
      </p:sp>
      <p:pic>
        <p:nvPicPr>
          <p:cNvPr id="17" name="Áudio 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947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447"/>
    </mc:Choice>
    <mc:Fallback xmlns="">
      <p:transition spd="slow" advTm="61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-1293297"/>
            <a:ext cx="12192000" cy="2387600"/>
          </a:xfrm>
        </p:spPr>
        <p:txBody>
          <a:bodyPr/>
          <a:lstStyle/>
          <a:p>
            <a:r>
              <a:rPr lang="pt-BR" b="1" dirty="0" smtClean="0">
                <a:solidFill>
                  <a:srgbClr val="C00000"/>
                </a:solidFill>
              </a:rPr>
              <a:t>Grupos sanguíneos</a:t>
            </a:r>
            <a:endParaRPr lang="pt-BR" b="1" dirty="0">
              <a:solidFill>
                <a:srgbClr val="C00000"/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491320" y="1337477"/>
            <a:ext cx="112958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 smtClean="0">
                <a:solidFill>
                  <a:srgbClr val="002060"/>
                </a:solidFill>
              </a:rPr>
              <a:t>Sistema ABO e Rh – Transfusão sanguínea</a:t>
            </a:r>
            <a:endParaRPr lang="pt-BR" sz="4400" b="1" dirty="0">
              <a:solidFill>
                <a:srgbClr val="002060"/>
              </a:solidFill>
            </a:endParaRPr>
          </a:p>
        </p:txBody>
      </p:sp>
      <p:sp>
        <p:nvSpPr>
          <p:cNvPr id="5" name="AutoShape 4" descr="BIOLOGIA com o professor Léo Santana: Fator RH e Eritroblastose Fet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8" descr="Herança dos grupos sanguíneos - Brasil Escola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CaixaDeTexto 5"/>
          <p:cNvSpPr txBox="1"/>
          <p:nvPr/>
        </p:nvSpPr>
        <p:spPr>
          <a:xfrm>
            <a:off x="2830881" y="3241956"/>
            <a:ext cx="2668045" cy="206210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3200" b="1" i="1" dirty="0" smtClean="0"/>
              <a:t>O Rh -</a:t>
            </a:r>
          </a:p>
          <a:p>
            <a:pPr algn="ctr"/>
            <a:endParaRPr lang="pt-BR" sz="3200" b="1" i="1" dirty="0"/>
          </a:p>
          <a:p>
            <a:pPr algn="ctr"/>
            <a:r>
              <a:rPr lang="pt-BR" sz="3200" b="1" i="1" dirty="0" smtClean="0"/>
              <a:t>Doador universal</a:t>
            </a:r>
            <a:endParaRPr lang="pt-BR" sz="3200" b="1" i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8408780" y="3187938"/>
            <a:ext cx="2899090" cy="206210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3200" b="1" i="1" dirty="0"/>
              <a:t>AB Rh +</a:t>
            </a:r>
          </a:p>
          <a:p>
            <a:pPr algn="ctr"/>
            <a:endParaRPr lang="pt-BR" sz="3200" b="1" i="1" dirty="0"/>
          </a:p>
          <a:p>
            <a:pPr algn="ctr"/>
            <a:r>
              <a:rPr lang="pt-BR" sz="3200" b="1" i="1" dirty="0"/>
              <a:t>Receptor universal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975" y="3063195"/>
            <a:ext cx="2627210" cy="2697897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8860" y="3081140"/>
            <a:ext cx="1859920" cy="2383734"/>
          </a:xfrm>
          <a:prstGeom prst="rect">
            <a:avLst/>
          </a:prstGeom>
        </p:spPr>
      </p:pic>
      <p:pic>
        <p:nvPicPr>
          <p:cNvPr id="15" name="Áudio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4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42"/>
    </mc:Choice>
    <mc:Fallback xmlns="">
      <p:transition spd="slow" advTm="24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ampanha nas redes sociais pede doação de sangue para bebê em Juiz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987" y="1681163"/>
            <a:ext cx="3830638" cy="2872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828674" y="78315"/>
            <a:ext cx="11363325" cy="1431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800" b="1" dirty="0" smtClean="0">
                <a:solidFill>
                  <a:srgbClr val="C00000"/>
                </a:solidFill>
              </a:rPr>
              <a:t>Muito obrigada!</a:t>
            </a:r>
            <a:endParaRPr lang="pt-BR" sz="4800" b="1" dirty="0">
              <a:solidFill>
                <a:srgbClr val="C00000"/>
              </a:solidFill>
            </a:endParaRPr>
          </a:p>
        </p:txBody>
      </p:sp>
      <p:pic>
        <p:nvPicPr>
          <p:cNvPr id="7172" name="Picture 4" descr="Alunos alertam a comunidade sobre a importância de doar sangue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652" y="4810924"/>
            <a:ext cx="4259261" cy="171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Curiosidades sobre a doação de sangue para perder o medo da agulha!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763" y="1702621"/>
            <a:ext cx="5337175" cy="2789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Á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97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98"/>
    </mc:Choice>
    <mc:Fallback xmlns="">
      <p:transition spd="slow" advTm="7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104</Words>
  <Application>Microsoft Office PowerPoint</Application>
  <PresentationFormat>Widescreen</PresentationFormat>
  <Paragraphs>27</Paragraphs>
  <Slides>6</Slides>
  <Notes>5</Notes>
  <HiddenSlides>0</HiddenSlides>
  <MMClips>6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Grupos sanguíneos</vt:lpstr>
      <vt:lpstr>Grupos sanguíneos</vt:lpstr>
      <vt:lpstr>Grupos sanguíneos</vt:lpstr>
      <vt:lpstr>Grupos sanguíneos</vt:lpstr>
      <vt:lpstr>Grupos sanguíneos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Grupos sanguíneos</dc:title>
  <dc:creator>PCPP</dc:creator>
  <cp:lastModifiedBy>PCPP</cp:lastModifiedBy>
  <cp:revision>28</cp:revision>
  <dcterms:created xsi:type="dcterms:W3CDTF">2020-08-14T11:55:36Z</dcterms:created>
  <dcterms:modified xsi:type="dcterms:W3CDTF">2021-08-15T21:23:51Z</dcterms:modified>
</cp:coreProperties>
</file>

<file path=docProps/thumbnail.jpeg>
</file>